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media/image99.webp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2"/>
  </p:notesMasterIdLst>
  <p:sldIdLst>
    <p:sldId id="256" r:id="rId2"/>
    <p:sldId id="370" r:id="rId3"/>
    <p:sldId id="371" r:id="rId4"/>
    <p:sldId id="372" r:id="rId5"/>
    <p:sldId id="368" r:id="rId6"/>
    <p:sldId id="341" r:id="rId7"/>
    <p:sldId id="279" r:id="rId8"/>
    <p:sldId id="330" r:id="rId9"/>
    <p:sldId id="327" r:id="rId10"/>
    <p:sldId id="369" r:id="rId11"/>
    <p:sldId id="328" r:id="rId12"/>
    <p:sldId id="329" r:id="rId13"/>
    <p:sldId id="539" r:id="rId14"/>
    <p:sldId id="532" r:id="rId15"/>
    <p:sldId id="516" r:id="rId16"/>
    <p:sldId id="518" r:id="rId17"/>
    <p:sldId id="519" r:id="rId18"/>
    <p:sldId id="520" r:id="rId19"/>
    <p:sldId id="540" r:id="rId20"/>
    <p:sldId id="521" r:id="rId21"/>
    <p:sldId id="523" r:id="rId22"/>
    <p:sldId id="527" r:id="rId23"/>
    <p:sldId id="528" r:id="rId24"/>
    <p:sldId id="535" r:id="rId25"/>
    <p:sldId id="541" r:id="rId26"/>
    <p:sldId id="530" r:id="rId27"/>
    <p:sldId id="353" r:id="rId28"/>
    <p:sldId id="271" r:id="rId29"/>
    <p:sldId id="272" r:id="rId30"/>
    <p:sldId id="346" r:id="rId31"/>
    <p:sldId id="345" r:id="rId32"/>
    <p:sldId id="333" r:id="rId33"/>
    <p:sldId id="334" r:id="rId34"/>
    <p:sldId id="335" r:id="rId35"/>
    <p:sldId id="258" r:id="rId36"/>
    <p:sldId id="262" r:id="rId37"/>
    <p:sldId id="263" r:id="rId38"/>
    <p:sldId id="257" r:id="rId39"/>
    <p:sldId id="542" r:id="rId40"/>
    <p:sldId id="337" r:id="rId41"/>
    <p:sldId id="259" r:id="rId42"/>
    <p:sldId id="338" r:id="rId43"/>
    <p:sldId id="348" r:id="rId44"/>
    <p:sldId id="349" r:id="rId45"/>
    <p:sldId id="350" r:id="rId46"/>
    <p:sldId id="265" r:id="rId47"/>
    <p:sldId id="267" r:id="rId48"/>
    <p:sldId id="336" r:id="rId49"/>
    <p:sldId id="339" r:id="rId50"/>
    <p:sldId id="347" r:id="rId51"/>
    <p:sldId id="343" r:id="rId52"/>
    <p:sldId id="344" r:id="rId53"/>
    <p:sldId id="260" r:id="rId54"/>
    <p:sldId id="285" r:id="rId55"/>
    <p:sldId id="286" r:id="rId56"/>
    <p:sldId id="373" r:id="rId57"/>
    <p:sldId id="287" r:id="rId58"/>
    <p:sldId id="261" r:id="rId59"/>
    <p:sldId id="280" r:id="rId60"/>
    <p:sldId id="281" r:id="rId61"/>
    <p:sldId id="282" r:id="rId62"/>
    <p:sldId id="319" r:id="rId63"/>
    <p:sldId id="320" r:id="rId64"/>
    <p:sldId id="321" r:id="rId65"/>
    <p:sldId id="354" r:id="rId66"/>
    <p:sldId id="297" r:id="rId67"/>
    <p:sldId id="298" r:id="rId68"/>
    <p:sldId id="299" r:id="rId69"/>
    <p:sldId id="300" r:id="rId70"/>
    <p:sldId id="355" r:id="rId71"/>
    <p:sldId id="356" r:id="rId72"/>
    <p:sldId id="269" r:id="rId73"/>
    <p:sldId id="374" r:id="rId74"/>
    <p:sldId id="375" r:id="rId75"/>
    <p:sldId id="270" r:id="rId76"/>
    <p:sldId id="310" r:id="rId77"/>
    <p:sldId id="296" r:id="rId78"/>
    <p:sldId id="301" r:id="rId79"/>
    <p:sldId id="357" r:id="rId80"/>
    <p:sldId id="302" r:id="rId81"/>
    <p:sldId id="358" r:id="rId82"/>
    <p:sldId id="303" r:id="rId83"/>
    <p:sldId id="311" r:id="rId84"/>
    <p:sldId id="312" r:id="rId85"/>
    <p:sldId id="313" r:id="rId86"/>
    <p:sldId id="288" r:id="rId87"/>
    <p:sldId id="289" r:id="rId88"/>
    <p:sldId id="290" r:id="rId89"/>
    <p:sldId id="362" r:id="rId90"/>
    <p:sldId id="291" r:id="rId91"/>
    <p:sldId id="360" r:id="rId92"/>
    <p:sldId id="361" r:id="rId93"/>
    <p:sldId id="293" r:id="rId94"/>
    <p:sldId id="316" r:id="rId95"/>
    <p:sldId id="294" r:id="rId96"/>
    <p:sldId id="317" r:id="rId97"/>
    <p:sldId id="363" r:id="rId98"/>
    <p:sldId id="274" r:id="rId99"/>
    <p:sldId id="314" r:id="rId100"/>
    <p:sldId id="273" r:id="rId101"/>
    <p:sldId id="305" r:id="rId102"/>
    <p:sldId id="275" r:id="rId103"/>
    <p:sldId id="295" r:id="rId104"/>
    <p:sldId id="277" r:id="rId105"/>
    <p:sldId id="284" r:id="rId106"/>
    <p:sldId id="364" r:id="rId107"/>
    <p:sldId id="365" r:id="rId108"/>
    <p:sldId id="315" r:id="rId109"/>
    <p:sldId id="318" r:id="rId110"/>
    <p:sldId id="380" r:id="rId111"/>
    <p:sldId id="381" r:id="rId112"/>
    <p:sldId id="382" r:id="rId113"/>
    <p:sldId id="383" r:id="rId114"/>
    <p:sldId id="377" r:id="rId115"/>
    <p:sldId id="378" r:id="rId116"/>
    <p:sldId id="388" r:id="rId117"/>
    <p:sldId id="379" r:id="rId118"/>
    <p:sldId id="376" r:id="rId119"/>
    <p:sldId id="386" r:id="rId120"/>
    <p:sldId id="387" r:id="rId121"/>
    <p:sldId id="384" r:id="rId122"/>
    <p:sldId id="385" r:id="rId123"/>
    <p:sldId id="306" r:id="rId124"/>
    <p:sldId id="307" r:id="rId125"/>
    <p:sldId id="323" r:id="rId126"/>
    <p:sldId id="308" r:id="rId127"/>
    <p:sldId id="324" r:id="rId128"/>
    <p:sldId id="366" r:id="rId129"/>
    <p:sldId id="367" r:id="rId130"/>
    <p:sldId id="309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7AF8C-CD9F-4B1D-9EBE-0EDEB63A6B26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26382-A0D9-4433-88B5-0F783C274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4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1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2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6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6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7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8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734EA-6A29-4AE2-B866-F506B9308DB8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48667-25D7-4B52-BCF0-2709BBB59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2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chollet/deep-learning-model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eb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on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Biplab</a:t>
            </a:r>
            <a:r>
              <a:rPr lang="en-US" dirty="0"/>
              <a:t> Banerjee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Thanks to the authors, towards data science and medium</a:t>
            </a:r>
          </a:p>
        </p:txBody>
      </p:sp>
    </p:spTree>
    <p:extLst>
      <p:ext uri="{BB962C8B-B14F-4D97-AF65-F5344CB8AC3E}">
        <p14:creationId xmlns:p14="http://schemas.microsoft.com/office/powerpoint/2010/main" val="342759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8F09E-C9F0-4A90-936A-3D2414A3E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04925"/>
            <a:ext cx="10668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421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1479426"/>
            <a:ext cx="4325593" cy="2048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1" y="3528391"/>
            <a:ext cx="6667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38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09575"/>
            <a:ext cx="108585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98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33" y="0"/>
            <a:ext cx="2986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29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27" y="1972710"/>
            <a:ext cx="9184946" cy="313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51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Densely connected CNN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55" y="1690688"/>
            <a:ext cx="4453559" cy="321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28" y="5377070"/>
            <a:ext cx="7972012" cy="10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804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9" y="2187645"/>
            <a:ext cx="6629400" cy="2914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55" y="622230"/>
            <a:ext cx="4448175" cy="553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1374" y="5414586"/>
            <a:ext cx="326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Resnext</a:t>
            </a:r>
            <a:r>
              <a:rPr lang="en-US" dirty="0"/>
              <a:t> block with cardinality 32</a:t>
            </a:r>
          </a:p>
        </p:txBody>
      </p:sp>
    </p:spTree>
    <p:extLst>
      <p:ext uri="{BB962C8B-B14F-4D97-AF65-F5344CB8AC3E}">
        <p14:creationId xmlns:p14="http://schemas.microsoft.com/office/powerpoint/2010/main" val="13060325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540" y="749610"/>
            <a:ext cx="4268442" cy="2633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" y="3661766"/>
            <a:ext cx="100203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12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2" y="1643270"/>
            <a:ext cx="10586698" cy="36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 depth of the network change during training?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82" y="2882038"/>
            <a:ext cx="3295650" cy="219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07" y="3805032"/>
            <a:ext cx="1981200" cy="219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330731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b=0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16" y="5149811"/>
            <a:ext cx="3314700" cy="219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2529544"/>
            <a:ext cx="5628615" cy="19717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3342" y="4946267"/>
            <a:ext cx="3538330" cy="626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578" y="3600588"/>
            <a:ext cx="4812602" cy="170503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538790" y="4946268"/>
            <a:ext cx="1398723" cy="42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41" y="2426563"/>
            <a:ext cx="17430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5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989" y="1027906"/>
            <a:ext cx="4552950" cy="5505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4213" y="5395623"/>
            <a:ext cx="231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idea of </a:t>
            </a:r>
            <a:r>
              <a:rPr lang="en-US" dirty="0" err="1"/>
              <a:t>depthwise</a:t>
            </a:r>
            <a:r>
              <a:rPr lang="en-US" dirty="0"/>
              <a:t> </a:t>
            </a:r>
          </a:p>
          <a:p>
            <a:r>
              <a:rPr lang="en-US" dirty="0"/>
              <a:t>Separable 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5246"/>
            <a:ext cx="31432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6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deal with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  <a:p>
            <a:pPr lvl="1"/>
            <a:r>
              <a:rPr lang="en-US" dirty="0"/>
              <a:t>Use proper activations</a:t>
            </a:r>
          </a:p>
          <a:p>
            <a:pPr lvl="1"/>
            <a:r>
              <a:rPr lang="en-US" dirty="0"/>
              <a:t>Smaller network (if using sigmoid/</a:t>
            </a:r>
            <a:r>
              <a:rPr lang="en-US" dirty="0" err="1"/>
              <a:t>tanh</a:t>
            </a:r>
            <a:r>
              <a:rPr lang="en-US" dirty="0"/>
              <a:t> type activations)</a:t>
            </a:r>
          </a:p>
          <a:p>
            <a:pPr lvl="1"/>
            <a:r>
              <a:rPr lang="en-US" b="1" dirty="0"/>
              <a:t>Proper initialization</a:t>
            </a:r>
          </a:p>
          <a:p>
            <a:pPr lvl="1"/>
            <a:endParaRPr lang="en-US" dirty="0"/>
          </a:p>
          <a:p>
            <a:r>
              <a:rPr lang="en-US" dirty="0"/>
              <a:t>Exploding gradients</a:t>
            </a:r>
          </a:p>
          <a:p>
            <a:pPr lvl="1"/>
            <a:r>
              <a:rPr lang="en-US" dirty="0"/>
              <a:t>Weight clipping</a:t>
            </a:r>
          </a:p>
          <a:p>
            <a:pPr lvl="1"/>
            <a:r>
              <a:rPr lang="en-US" b="1" dirty="0"/>
              <a:t>Proper initialization</a:t>
            </a:r>
          </a:p>
          <a:p>
            <a:pPr lvl="1"/>
            <a:r>
              <a:rPr lang="en-US" dirty="0"/>
              <a:t>Model engineering</a:t>
            </a:r>
          </a:p>
        </p:txBody>
      </p:sp>
    </p:spTree>
    <p:extLst>
      <p:ext uri="{BB962C8B-B14F-4D97-AF65-F5344CB8AC3E}">
        <p14:creationId xmlns:p14="http://schemas.microsoft.com/office/powerpoint/2010/main" val="27326485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E3CBC1-23F1-4ADC-9852-DE96E68E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27" y="0"/>
            <a:ext cx="9389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733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217461"/>
            <a:ext cx="6667500" cy="2562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4174" y="5376034"/>
            <a:ext cx="514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Convolving by 256 5x5 kernels over the input volume</a:t>
            </a:r>
          </a:p>
        </p:txBody>
      </p:sp>
    </p:spTree>
    <p:extLst>
      <p:ext uri="{BB962C8B-B14F-4D97-AF65-F5344CB8AC3E}">
        <p14:creationId xmlns:p14="http://schemas.microsoft.com/office/powerpoint/2010/main" val="2535231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 – step1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819275"/>
            <a:ext cx="6667500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4934364"/>
            <a:ext cx="6686550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667953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depth</a:t>
            </a:r>
          </a:p>
        </p:txBody>
      </p:sp>
    </p:spTree>
    <p:extLst>
      <p:ext uri="{BB962C8B-B14F-4D97-AF65-F5344CB8AC3E}">
        <p14:creationId xmlns:p14="http://schemas.microsoft.com/office/powerpoint/2010/main" val="2386907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 – step2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11" y="1420536"/>
            <a:ext cx="666750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11" y="4038600"/>
            <a:ext cx="6667500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117" y="3669268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</a:t>
            </a:r>
          </a:p>
        </p:txBody>
      </p:sp>
      <p:sp>
        <p:nvSpPr>
          <p:cNvPr id="3" name="Explosion 1 2"/>
          <p:cNvSpPr/>
          <p:nvPr/>
        </p:nvSpPr>
        <p:spPr>
          <a:xfrm>
            <a:off x="9780104" y="2217599"/>
            <a:ext cx="2266122" cy="33060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 </a:t>
            </a:r>
            <a:r>
              <a:rPr lang="en-US" dirty="0" err="1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920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71A5D1-0828-4D59-8701-FA0C4CED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6" y="0"/>
            <a:ext cx="1163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06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EC71-C319-4B11-A1AD-C5056414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v2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C9EAD-EC29-499A-8886-9BECEB69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8" y="2211842"/>
            <a:ext cx="5405758" cy="1527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AA483-14A7-4FB9-BE61-1B1E6E1A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65" y="1306286"/>
            <a:ext cx="6160071" cy="46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63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96CA6-DFDC-4091-9CAF-B9897E1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44" y="2714625"/>
            <a:ext cx="9572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2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B3B20-CC24-455B-A499-52BC7EC3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36" y="0"/>
            <a:ext cx="808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22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F172-786E-499D-9C6C-24F0EBFF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Efficientnet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9B163-9A5A-4967-BBF3-BE87A08B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62769"/>
            <a:ext cx="9689646" cy="44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937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2C47-0EDC-4570-A4B2-ED7730C0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attention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9EB59-089A-4F18-8787-3929DDCD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89" y="1317008"/>
            <a:ext cx="10444843" cy="55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standard initializations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initialization – All neurons learn the same values</a:t>
            </a:r>
          </a:p>
          <a:p>
            <a:endParaRPr lang="en-US" dirty="0"/>
          </a:p>
          <a:p>
            <a:r>
              <a:rPr lang="en-US" dirty="0"/>
              <a:t>Random initialization – Saturation problem for sigmoid/</a:t>
            </a:r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6" y="3924677"/>
            <a:ext cx="4575400" cy="2594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65" y="3924677"/>
            <a:ext cx="4529759" cy="25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9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46D4-4883-419D-888B-3647ED0F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CBAM – spectral spatial attention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02783-40E7-4EFA-BD00-871575DDAD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10" y="1412443"/>
            <a:ext cx="7538357" cy="2261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F6C89-6E74-4ECE-B8D4-1161905D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235" y="3747350"/>
            <a:ext cx="5728607" cy="30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257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9AC-B388-4F5D-A2C0-7C8CD439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ResNet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2C842-B3B4-4A74-8F00-F0014749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61" y="1545537"/>
            <a:ext cx="11042195" cy="5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318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81EA-5870-435A-B8A5-D478767F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self-attention in CNN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39FF1-AAFC-4D5F-AFC7-A94933CC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3" y="1374321"/>
            <a:ext cx="7053558" cy="2711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ED6EA-7DEB-4D0F-80A1-B81EEC9E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6" y="4395771"/>
            <a:ext cx="3128282" cy="2307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719CB-DC55-4B49-9BFA-242DCB55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63" y="3339874"/>
            <a:ext cx="4993298" cy="103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AF2D4-2017-4534-BCDB-6964EA121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652" y="4957455"/>
            <a:ext cx="2062843" cy="1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90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3" y="161699"/>
            <a:ext cx="9473647" cy="66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56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1" y="217490"/>
            <a:ext cx="8945632" cy="65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42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deep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causes much information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692400"/>
            <a:ext cx="6667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612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design tricks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8762"/>
            <a:ext cx="96012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CNN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43" y="1690688"/>
            <a:ext cx="4685058" cy="47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2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suggested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1435"/>
            <a:ext cx="10395677" cy="22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22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codebase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https://github.com/fchollet/deep-learning-models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Written in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7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>
                <a:solidFill>
                  <a:srgbClr val="CB8362"/>
                </a:solidFill>
              </a:rPr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00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688"/>
            <a:ext cx="9461016" cy="53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standard building block of NN in terms of </a:t>
                </a:r>
                <a:r>
                  <a:rPr lang="en-US" i="1" dirty="0" err="1"/>
                  <a:t>preactivations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  <a:blipFill>
                <a:blip r:embed="rId2"/>
                <a:stretch>
                  <a:fillRect l="-965" t="-3291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545575"/>
            <a:ext cx="1397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9C19C-7183-C9F1-E67F-14F9632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61" y="2003692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CA148-D473-5CC7-C1C8-D4A86FACB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73BF8-D52B-ECDF-B68E-40F52998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14"/>
          <a:stretch/>
        </p:blipFill>
        <p:spPr>
          <a:xfrm>
            <a:off x="4145886" y="3831499"/>
            <a:ext cx="4801463" cy="1335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FDA5D-7023-1249-011C-0D9A698BE7D7}"/>
              </a:ext>
            </a:extLst>
          </p:cNvPr>
          <p:cNvSpPr txBox="1"/>
          <p:nvPr/>
        </p:nvSpPr>
        <p:spPr>
          <a:xfrm>
            <a:off x="934469" y="2826131"/>
            <a:ext cx="6422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the mean of the pre-activations:</a:t>
            </a:r>
          </a:p>
        </p:txBody>
      </p:sp>
    </p:spTree>
    <p:extLst>
      <p:ext uri="{BB962C8B-B14F-4D97-AF65-F5344CB8AC3E}">
        <p14:creationId xmlns:p14="http://schemas.microsoft.com/office/powerpoint/2010/main" val="139907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4C0F03-C5DA-ED52-594E-C6066D1BB62F}"/>
              </a:ext>
            </a:extLst>
          </p:cNvPr>
          <p:cNvCxnSpPr/>
          <p:nvPr/>
        </p:nvCxnSpPr>
        <p:spPr>
          <a:xfrm flipH="1">
            <a:off x="10015144" y="1247889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55A12B-8447-59C8-E584-E39887904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50"/>
          <a:stretch/>
        </p:blipFill>
        <p:spPr>
          <a:xfrm>
            <a:off x="4301196" y="2306916"/>
            <a:ext cx="4104675" cy="2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50A9D4-1C98-9D61-AFC8-AC6BC763AE63}"/>
              </a:ext>
            </a:extLst>
          </p:cNvPr>
          <p:cNvCxnSpPr/>
          <p:nvPr/>
        </p:nvCxnSpPr>
        <p:spPr>
          <a:xfrm flipH="1">
            <a:off x="10553026" y="183750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984825-13AA-5D77-A5A2-018C8BDE4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47"/>
          <a:stretch/>
        </p:blipFill>
        <p:spPr>
          <a:xfrm>
            <a:off x="4301196" y="2306916"/>
            <a:ext cx="4104675" cy="33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2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60C0CCA-5C22-B0DD-60D5-9E1B2309C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554"/>
          <a:stretch/>
        </p:blipFill>
        <p:spPr>
          <a:xfrm>
            <a:off x="4301196" y="2306916"/>
            <a:ext cx="4104675" cy="45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</a:t>
            </a:r>
            <a:r>
              <a:rPr lang="en-US" sz="2400" i="1" dirty="0">
                <a:solidFill>
                  <a:srgbClr val="CB8362"/>
                </a:solidFill>
              </a:rPr>
              <a:t>f’</a:t>
            </a:r>
            <a:r>
              <a:rPr lang="en-US" sz="2400" dirty="0">
                <a:solidFill>
                  <a:srgbClr val="CB8362"/>
                </a:solidFill>
              </a:rPr>
              <a:t> in terms of activations </a:t>
            </a:r>
            <a:r>
              <a:rPr lang="en-US" sz="2400" i="1" dirty="0">
                <a:solidFill>
                  <a:srgbClr val="CB8362"/>
                </a:solidFill>
              </a:rPr>
              <a:t>h </a:t>
            </a:r>
            <a:r>
              <a:rPr lang="en-US" sz="2400" dirty="0">
                <a:solidFill>
                  <a:srgbClr val="CB8362"/>
                </a:solidFill>
              </a:rPr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B1BCB-0D50-40CC-908A-082230A1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685800"/>
            <a:ext cx="8191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41F7-2B0C-DC19-BC71-5943CC2BC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DFA9C-376A-91D6-D182-DF778B900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677" b="49071"/>
          <a:stretch/>
        </p:blipFill>
        <p:spPr>
          <a:xfrm>
            <a:off x="5177239" y="2372442"/>
            <a:ext cx="2476500" cy="643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C9CCD-F634-63A7-BBB2-4512A67D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69"/>
          <a:stretch/>
        </p:blipFill>
        <p:spPr>
          <a:xfrm>
            <a:off x="4239864" y="3798500"/>
            <a:ext cx="5477013" cy="53955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997C927-9063-B268-100D-C36DD77C0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94785" y="5970505"/>
            <a:ext cx="5096003" cy="5223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C49A8-73CB-4CC3-B6C5-CDB02140B0EA}"/>
              </a:ext>
            </a:extLst>
          </p:cNvPr>
          <p:cNvCxnSpPr>
            <a:cxnSpLocks/>
          </p:cNvCxnSpPr>
          <p:nvPr/>
        </p:nvCxnSpPr>
        <p:spPr>
          <a:xfrm>
            <a:off x="4957975" y="6225507"/>
            <a:ext cx="1649372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2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541"/>
          <a:stretch/>
        </p:blipFill>
        <p:spPr>
          <a:xfrm>
            <a:off x="4715572" y="2196858"/>
            <a:ext cx="3936426" cy="16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0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7309E-BF7D-2FF3-C5F8-7887E9BEFD65}"/>
              </a:ext>
            </a:extLst>
          </p:cNvPr>
          <p:cNvCxnSpPr/>
          <p:nvPr/>
        </p:nvCxnSpPr>
        <p:spPr>
          <a:xfrm flipH="1">
            <a:off x="2584195" y="480661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2CF54-18FA-F168-9F9B-8FD8703BC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06"/>
          <a:stretch/>
        </p:blipFill>
        <p:spPr>
          <a:xfrm>
            <a:off x="4715572" y="2196858"/>
            <a:ext cx="3936426" cy="28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9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DF875-02BE-AED2-EB06-F29023CBA0BC}"/>
              </a:ext>
            </a:extLst>
          </p:cNvPr>
          <p:cNvCxnSpPr/>
          <p:nvPr/>
        </p:nvCxnSpPr>
        <p:spPr>
          <a:xfrm flipH="1">
            <a:off x="10551235" y="1772955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D5FE9D-ED61-D8C4-58F9-80C68195CC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388"/>
          <a:stretch/>
        </p:blipFill>
        <p:spPr>
          <a:xfrm>
            <a:off x="4715572" y="2196857"/>
            <a:ext cx="3936426" cy="37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138"/>
          <a:stretch/>
        </p:blipFill>
        <p:spPr>
          <a:xfrm>
            <a:off x="4715572" y="2196857"/>
            <a:ext cx="3936426" cy="46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62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6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C8DBD-7EBA-E45B-C400-3C094AB8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10" y="2007902"/>
            <a:ext cx="29210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29902-AC59-5CF3-700D-A5B0C0F1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12" y="4800579"/>
            <a:ext cx="1429031" cy="7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4E2FAD-EED5-865F-8ADB-EF4CDAB3E4A9}"/>
              </a:ext>
            </a:extLst>
          </p:cNvPr>
          <p:cNvSpPr txBox="1"/>
          <p:nvPr/>
        </p:nvSpPr>
        <p:spPr>
          <a:xfrm>
            <a:off x="936434" y="3690651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choose: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D6C6-AF75-2880-D5A9-6878517A095A}"/>
              </a:ext>
            </a:extLst>
          </p:cNvPr>
          <p:cNvSpPr txBox="1"/>
          <p:nvPr/>
        </p:nvSpPr>
        <p:spPr>
          <a:xfrm>
            <a:off x="936434" y="5875280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CB8362"/>
                </a:solidFill>
              </a:rPr>
              <a:t>He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283853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4" y="1452562"/>
            <a:ext cx="8888563" cy="3705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2" y="5705060"/>
            <a:ext cx="7042666" cy="7501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4843" y="5625548"/>
            <a:ext cx="7215809" cy="1043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7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82" y="1690688"/>
            <a:ext cx="8111215" cy="48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1" y="1789044"/>
            <a:ext cx="10403749" cy="34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0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77063-D54D-4319-ACFC-D7D7C248D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504825"/>
            <a:ext cx="71913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376487"/>
            <a:ext cx="82391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13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Normalized data helps in stable training</a:t>
            </a:r>
          </a:p>
          <a:p>
            <a:endParaRPr lang="en-US" dirty="0"/>
          </a:p>
          <a:p>
            <a:r>
              <a:rPr lang="en-US" dirty="0"/>
              <a:t>It helps in dealing with </a:t>
            </a:r>
            <a:r>
              <a:rPr lang="en-US" b="1" dirty="0"/>
              <a:t>internal covariate shift</a:t>
            </a:r>
          </a:p>
          <a:p>
            <a:endParaRPr lang="en-US" b="1" dirty="0"/>
          </a:p>
          <a:p>
            <a:r>
              <a:rPr lang="en-US" dirty="0"/>
              <a:t>Since the CNN is trained with BATCH of training samples, lets see the idea of batch gradient descent in 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719357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01" y="1959664"/>
            <a:ext cx="10167397" cy="33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31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9" y="1772028"/>
            <a:ext cx="8192742" cy="44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0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21" y="2092187"/>
            <a:ext cx="8624358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80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dataset (covariate) shift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14" y="1403281"/>
            <a:ext cx="5740380" cy="383002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0E97608-FFC0-4517-A848-E717F0681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5314"/>
            <a:ext cx="114056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Internal Covariate Shift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change in the distribution of network activations due to the change in network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 during training.”</a:t>
            </a:r>
          </a:p>
        </p:txBody>
      </p:sp>
    </p:spTree>
    <p:extLst>
      <p:ext uri="{BB962C8B-B14F-4D97-AF65-F5344CB8AC3E}">
        <p14:creationId xmlns:p14="http://schemas.microsoft.com/office/powerpoint/2010/main" val="3285201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8" y="874643"/>
            <a:ext cx="10627459" cy="46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each layer weight see?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2683565"/>
            <a:ext cx="9686925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3609" y="2385391"/>
            <a:ext cx="4661452" cy="342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5999" y="238956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W3,b3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6949" y="6139762"/>
            <a:ext cx="744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3 changes over time as (W1,b1) and (W2,b2) are also changing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4712" y="2498899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W1,b1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3018" y="2498899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W2,b2</a:t>
            </a:r>
          </a:p>
        </p:txBody>
      </p:sp>
    </p:spTree>
    <p:extLst>
      <p:ext uri="{BB962C8B-B14F-4D97-AF65-F5344CB8AC3E}">
        <p14:creationId xmlns:p14="http://schemas.microsoft.com/office/powerpoint/2010/main" val="3067040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Batch-normalization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59" y="1620078"/>
            <a:ext cx="8624682" cy="1916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4343952"/>
            <a:ext cx="6543675" cy="895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63078" y="4224130"/>
            <a:ext cx="6609522" cy="1033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10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B384B-B16D-4F88-AE08-226873B9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643"/>
            <a:ext cx="12192000" cy="31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8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93CB90-3923-434D-931A-91F51F7B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7" y="0"/>
            <a:ext cx="411093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38E4C-34F8-4CAD-ADA5-F561AFF6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65" y="1914525"/>
            <a:ext cx="6816355" cy="36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29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BN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951175"/>
            <a:ext cx="79819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00" y="0"/>
            <a:ext cx="951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05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2" y="868845"/>
            <a:ext cx="7762875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32" y="3802545"/>
            <a:ext cx="30575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9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Speeds up training</a:t>
            </a:r>
          </a:p>
          <a:p>
            <a:endParaRPr lang="en-US" dirty="0"/>
          </a:p>
          <a:p>
            <a:r>
              <a:rPr lang="en-US" dirty="0"/>
              <a:t>Reduce dependence on weight initialization</a:t>
            </a:r>
          </a:p>
          <a:p>
            <a:endParaRPr lang="en-US" dirty="0"/>
          </a:p>
          <a:p>
            <a:r>
              <a:rPr lang="en-US" dirty="0"/>
              <a:t>Small regularization effect</a:t>
            </a:r>
          </a:p>
        </p:txBody>
      </p:sp>
    </p:spTree>
    <p:extLst>
      <p:ext uri="{BB962C8B-B14F-4D97-AF65-F5344CB8AC3E}">
        <p14:creationId xmlns:p14="http://schemas.microsoft.com/office/powerpoint/2010/main" val="3337140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Speeds up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690688"/>
            <a:ext cx="9886950" cy="3905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6904" y="6112565"/>
            <a:ext cx="603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different batch, let us consider we have young to old people</a:t>
            </a:r>
          </a:p>
        </p:txBody>
      </p:sp>
    </p:spTree>
    <p:extLst>
      <p:ext uri="{BB962C8B-B14F-4D97-AF65-F5344CB8AC3E}">
        <p14:creationId xmlns:p14="http://schemas.microsoft.com/office/powerpoint/2010/main" val="3185016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standardization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80" y="1647825"/>
            <a:ext cx="59626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1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the BN not be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Small batch size – high noise in calculated batch mean and </a:t>
            </a:r>
            <a:r>
              <a:rPr lang="en-US" dirty="0" err="1"/>
              <a:t>std</a:t>
            </a:r>
            <a:r>
              <a:rPr lang="en-US" dirty="0"/>
              <a:t>!</a:t>
            </a:r>
          </a:p>
          <a:p>
            <a:r>
              <a:rPr lang="en-US" dirty="0"/>
              <a:t>Recurrent type models – separate batch-norm at each time-step!</a:t>
            </a:r>
          </a:p>
          <a:p>
            <a:endParaRPr lang="en-US" dirty="0"/>
          </a:p>
          <a:p>
            <a:r>
              <a:rPr lang="en-US" dirty="0"/>
              <a:t>Solutions?</a:t>
            </a:r>
          </a:p>
          <a:p>
            <a:pPr lvl="1"/>
            <a:r>
              <a:rPr lang="en-US" dirty="0"/>
              <a:t>Weight normalization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Instance normalization</a:t>
            </a:r>
          </a:p>
          <a:p>
            <a:pPr lvl="1"/>
            <a:r>
              <a:rPr lang="en-US" dirty="0"/>
              <a:t>Spectral normalization</a:t>
            </a:r>
          </a:p>
          <a:p>
            <a:pPr lvl="1"/>
            <a:r>
              <a:rPr lang="en-US" dirty="0"/>
              <a:t>Group normalization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6397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34" y="1847501"/>
            <a:ext cx="7090040" cy="4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50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0" y="2428254"/>
            <a:ext cx="9861380" cy="27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8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different normalization (ECCV 18’)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51" y="2108545"/>
            <a:ext cx="10059897" cy="37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6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FB059-B63B-4709-AA65-DCD1D3B60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423182"/>
            <a:ext cx="9848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2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673832"/>
            <a:ext cx="6953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9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572246"/>
            <a:ext cx="5143500" cy="3734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306755"/>
            <a:ext cx="4382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Less training data</a:t>
            </a:r>
          </a:p>
          <a:p>
            <a:pPr marL="342900" indent="-342900">
              <a:buAutoNum type="arabicPeriod"/>
            </a:pPr>
            <a:r>
              <a:rPr lang="en-US" dirty="0"/>
              <a:t>Too many model parameters</a:t>
            </a:r>
          </a:p>
          <a:p>
            <a:pPr marL="342900" indent="-342900">
              <a:buAutoNum type="arabicPeriod"/>
            </a:pPr>
            <a:r>
              <a:rPr lang="en-US" dirty="0"/>
              <a:t>Model overfitting</a:t>
            </a:r>
          </a:p>
          <a:p>
            <a:pPr marL="342900" indent="-342900">
              <a:buAutoNum type="arabicPeriod"/>
            </a:pPr>
            <a:r>
              <a:rPr lang="en-US" dirty="0"/>
              <a:t>Regularization – ways to avoid overfitting</a:t>
            </a:r>
          </a:p>
        </p:txBody>
      </p:sp>
    </p:spTree>
    <p:extLst>
      <p:ext uri="{BB962C8B-B14F-4D97-AF65-F5344CB8AC3E}">
        <p14:creationId xmlns:p14="http://schemas.microsoft.com/office/powerpoint/2010/main" val="302294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have to ensure that the model does not </a:t>
            </a:r>
            <a:r>
              <a:rPr lang="en-US" dirty="0" err="1"/>
              <a:t>overfit</a:t>
            </a:r>
            <a:r>
              <a:rPr lang="en-US" dirty="0"/>
              <a:t> the training data – does not memorize the training samples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Restrict the values the model parameters can take (lasso, ridge regressions)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Ensemble model – mixture of experts</a:t>
            </a:r>
          </a:p>
        </p:txBody>
      </p:sp>
    </p:spTree>
    <p:extLst>
      <p:ext uri="{BB962C8B-B14F-4D97-AF65-F5344CB8AC3E}">
        <p14:creationId xmlns:p14="http://schemas.microsoft.com/office/powerpoint/2010/main" val="140668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61" y="1887606"/>
            <a:ext cx="72104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26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51961"/>
            <a:ext cx="8965095" cy="5238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35" y="5390782"/>
            <a:ext cx="7591425" cy="1400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5390782"/>
            <a:ext cx="8050696" cy="14001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0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29" y="710026"/>
            <a:ext cx="8362950" cy="31718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https://pgaleone.eu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8444" y="4155096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Inverted dropout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16" y="4880354"/>
            <a:ext cx="46767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7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P_tmp.emf">
            <a:extLst>
              <a:ext uri="{FF2B5EF4-FFF2-40B4-BE49-F238E27FC236}">
                <a16:creationId xmlns:a16="http://schemas.microsoft.com/office/drawing/2014/main" id="{A957CC9D-937C-4C97-ACD6-7FBD2F94AC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09" y="678793"/>
            <a:ext cx="8623982" cy="543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64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+ L2 normalization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2" y="1690688"/>
            <a:ext cx="3838575" cy="81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1008" y="2831585"/>
            <a:ext cx="689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Dropout can’t control the range of values the weight variables can take!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37" y="3650735"/>
            <a:ext cx="3676650" cy="77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49" y="5031477"/>
            <a:ext cx="3771900" cy="790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7278" y="4036497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Dropout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8381" y="5242098"/>
            <a:ext cx="18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Inverted Dropout</a:t>
            </a:r>
          </a:p>
        </p:txBody>
      </p:sp>
    </p:spTree>
    <p:extLst>
      <p:ext uri="{BB962C8B-B14F-4D97-AF65-F5344CB8AC3E}">
        <p14:creationId xmlns:p14="http://schemas.microsoft.com/office/powerpoint/2010/main" val="596213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0" y="297273"/>
            <a:ext cx="8490709" cy="633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78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DropConnect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15" y="2292716"/>
            <a:ext cx="9311570" cy="32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invariance vs equivariance</a:t>
            </a:r>
          </a:p>
          <a:p>
            <a:endParaRPr lang="en-US" dirty="0"/>
          </a:p>
          <a:p>
            <a:r>
              <a:rPr lang="en-US" dirty="0"/>
              <a:t>Feature hierarchy learning in CNN</a:t>
            </a:r>
          </a:p>
          <a:p>
            <a:endParaRPr lang="en-US" dirty="0"/>
          </a:p>
          <a:p>
            <a:r>
              <a:rPr lang="en-US" dirty="0"/>
              <a:t>Requires loads of images</a:t>
            </a:r>
          </a:p>
          <a:p>
            <a:endParaRPr lang="en-US" dirty="0"/>
          </a:p>
          <a:p>
            <a:r>
              <a:rPr lang="en-US" dirty="0"/>
              <a:t>What happens if we do not engineer the model properly?</a:t>
            </a:r>
          </a:p>
        </p:txBody>
      </p:sp>
    </p:spTree>
    <p:extLst>
      <p:ext uri="{BB962C8B-B14F-4D97-AF65-F5344CB8AC3E}">
        <p14:creationId xmlns:p14="http://schemas.microsoft.com/office/powerpoint/2010/main" val="3086652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4" y="902973"/>
            <a:ext cx="9491870" cy="52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Dropblock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91" y="1379754"/>
            <a:ext cx="9478618" cy="51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 – avoid over-training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39" y="1549055"/>
            <a:ext cx="5542722" cy="47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43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5" y="1574836"/>
            <a:ext cx="5991225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4836"/>
            <a:ext cx="2295525" cy="3676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54" y="4603432"/>
            <a:ext cx="2923467" cy="1996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50" y="4653858"/>
            <a:ext cx="2873895" cy="1962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8" y="4651581"/>
            <a:ext cx="2877230" cy="19649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94554" y="4462670"/>
            <a:ext cx="8762974" cy="2266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62575" y="1391478"/>
            <a:ext cx="5991225" cy="1908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35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72" y="1450713"/>
            <a:ext cx="7406655" cy="2962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43" y="5189399"/>
            <a:ext cx="22098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36" y="5270362"/>
            <a:ext cx="3114675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0807" y="511424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7343" y="4898795"/>
            <a:ext cx="2494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denote the </a:t>
            </a:r>
          </a:p>
          <a:p>
            <a:r>
              <a:rPr lang="en-US" dirty="0"/>
              <a:t>Eigenvector, \lambda </a:t>
            </a:r>
          </a:p>
          <a:p>
            <a:r>
              <a:rPr lang="en-US" dirty="0"/>
              <a:t>Denote the eigenvalue</a:t>
            </a:r>
          </a:p>
          <a:p>
            <a:r>
              <a:rPr lang="en-US" dirty="0"/>
              <a:t>\alpha is a random noise</a:t>
            </a:r>
          </a:p>
        </p:txBody>
      </p:sp>
    </p:spTree>
    <p:extLst>
      <p:ext uri="{BB962C8B-B14F-4D97-AF65-F5344CB8AC3E}">
        <p14:creationId xmlns:p14="http://schemas.microsoft.com/office/powerpoint/2010/main" val="280629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2390775"/>
            <a:ext cx="68389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comparison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62" y="1690688"/>
            <a:ext cx="38004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76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Non-regularized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469907"/>
            <a:ext cx="6324600" cy="4730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1585913"/>
            <a:ext cx="58293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96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1690688"/>
            <a:ext cx="4562475" cy="4271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7" y="1452562"/>
            <a:ext cx="61055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2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10100" cy="430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1509712"/>
            <a:ext cx="59436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Some intuitive CNN architectures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99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on the </a:t>
            </a:r>
            <a:r>
              <a:rPr lang="en-US" dirty="0" err="1"/>
              <a:t>ReLU</a:t>
            </a:r>
            <a:r>
              <a:rPr lang="en-US" dirty="0"/>
              <a:t>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420" y="1273245"/>
            <a:ext cx="399715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192696" y="5624583"/>
            <a:ext cx="405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 of Dying </a:t>
            </a:r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to ensure some gradient pass if x&lt;0</a:t>
            </a:r>
          </a:p>
        </p:txBody>
      </p:sp>
    </p:spTree>
    <p:extLst>
      <p:ext uri="{BB962C8B-B14F-4D97-AF65-F5344CB8AC3E}">
        <p14:creationId xmlns:p14="http://schemas.microsoft.com/office/powerpoint/2010/main" val="4138628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Leaky, parametric, exponential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1566"/>
            <a:ext cx="4381500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91" y="2030067"/>
            <a:ext cx="27146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activation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6" y="2157256"/>
            <a:ext cx="5562886" cy="3378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85" y="1690688"/>
            <a:ext cx="5334274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18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754F7-CC21-46D1-8C1F-322E21F9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04987"/>
            <a:ext cx="10001250" cy="324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6A0C8-E2D1-437E-BA30-1733B2E6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5251676"/>
            <a:ext cx="10001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1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86225-D541-4928-B66E-896EB31F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4" y="253773"/>
            <a:ext cx="7267575" cy="593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17003-AC10-43F5-B036-77188730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" y="5721122"/>
            <a:ext cx="4305300" cy="657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4BBA9-1E63-4E56-BA9F-3AB6716D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5" y="941638"/>
            <a:ext cx="4712834" cy="29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49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everywhere!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3" y="1865421"/>
            <a:ext cx="4775445" cy="382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64" y="1441895"/>
            <a:ext cx="5372376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4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690688"/>
            <a:ext cx="9782175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552" y="5056119"/>
            <a:ext cx="175260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557" y="5054601"/>
            <a:ext cx="39338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7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 err="1"/>
              <a:t>Zfnet</a:t>
            </a:r>
            <a:endParaRPr lang="en-US" dirty="0"/>
          </a:p>
          <a:p>
            <a:r>
              <a:rPr lang="en-US" dirty="0"/>
              <a:t>VGG</a:t>
            </a:r>
          </a:p>
          <a:p>
            <a:r>
              <a:rPr lang="en-US" dirty="0"/>
              <a:t>Inception (v1-v4)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 err="1"/>
              <a:t>Resnext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13695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5" y="2111390"/>
            <a:ext cx="10515600" cy="3334965"/>
          </a:xfrm>
        </p:spPr>
      </p:pic>
    </p:spTree>
    <p:extLst>
      <p:ext uri="{BB962C8B-B14F-4D97-AF65-F5344CB8AC3E}">
        <p14:creationId xmlns:p14="http://schemas.microsoft.com/office/powerpoint/2010/main" val="2562254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deep net in working mode after </a:t>
            </a:r>
            <a:r>
              <a:rPr lang="en-US" dirty="0" err="1"/>
              <a:t>LeNet</a:t>
            </a:r>
            <a:r>
              <a:rPr lang="en-US" dirty="0"/>
              <a:t> </a:t>
            </a:r>
          </a:p>
          <a:p>
            <a:r>
              <a:rPr lang="en-US" dirty="0"/>
              <a:t>Eight layers </a:t>
            </a:r>
          </a:p>
          <a:p>
            <a:r>
              <a:rPr lang="en-US" dirty="0" err="1"/>
              <a:t>ReLU</a:t>
            </a:r>
            <a:r>
              <a:rPr lang="en-US" dirty="0"/>
              <a:t> non-linearity</a:t>
            </a:r>
          </a:p>
          <a:p>
            <a:r>
              <a:rPr lang="en-US" dirty="0"/>
              <a:t>To avoid overfitting, some of the layers are skipped randomly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38205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problem with activations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7" y="2579205"/>
            <a:ext cx="11152286" cy="32500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20887" y="3309731"/>
            <a:ext cx="1361661" cy="53671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842844" y="3319671"/>
            <a:ext cx="1361661" cy="53671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16" y="1486222"/>
            <a:ext cx="7630767" cy="4360438"/>
          </a:xfrm>
        </p:spPr>
      </p:pic>
      <p:sp>
        <p:nvSpPr>
          <p:cNvPr id="6" name="TextBox 5"/>
          <p:cNvSpPr txBox="1"/>
          <p:nvPr/>
        </p:nvSpPr>
        <p:spPr>
          <a:xfrm>
            <a:off x="636104" y="6033052"/>
            <a:ext cx="297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stride to 2 from 4</a:t>
            </a:r>
          </a:p>
        </p:txBody>
      </p:sp>
    </p:spTree>
    <p:extLst>
      <p:ext uri="{BB962C8B-B14F-4D97-AF65-F5344CB8AC3E}">
        <p14:creationId xmlns:p14="http://schemas.microsoft.com/office/powerpoint/2010/main" val="3752408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Mainly used for visualization by adding a symmetric decoder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unpool</a:t>
            </a:r>
            <a:r>
              <a:rPr lang="en-US" dirty="0"/>
              <a:t> payer for </a:t>
            </a:r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56" y="3656563"/>
            <a:ext cx="5265255" cy="295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0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0" y="2232707"/>
            <a:ext cx="10515600" cy="2911098"/>
          </a:xfrm>
        </p:spPr>
      </p:pic>
    </p:spTree>
    <p:extLst>
      <p:ext uri="{BB962C8B-B14F-4D97-AF65-F5344CB8AC3E}">
        <p14:creationId xmlns:p14="http://schemas.microsoft.com/office/powerpoint/2010/main" val="340186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1573" y="3317857"/>
            <a:ext cx="3529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Representations that achieve good</a:t>
            </a:r>
          </a:p>
          <a:p>
            <a:r>
              <a:rPr lang="en-US" dirty="0"/>
              <a:t>abstraction are non-linear function </a:t>
            </a:r>
          </a:p>
          <a:p>
            <a:r>
              <a:rPr lang="en-US" dirty="0"/>
              <a:t>of the input data!</a:t>
            </a:r>
          </a:p>
        </p:txBody>
      </p:sp>
      <p:sp>
        <p:nvSpPr>
          <p:cNvPr id="7" name="Rectangle 6"/>
          <p:cNvSpPr/>
          <p:nvPr/>
        </p:nvSpPr>
        <p:spPr>
          <a:xfrm>
            <a:off x="8451573" y="3317857"/>
            <a:ext cx="3375992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256"/>
            <a:ext cx="6929782" cy="3096746"/>
          </a:xfrm>
          <a:prstGeom prst="rect">
            <a:avLst/>
          </a:prstGeom>
        </p:spPr>
      </p:pic>
      <p:sp>
        <p:nvSpPr>
          <p:cNvPr id="9" name="Cloud Callout 8"/>
          <p:cNvSpPr/>
          <p:nvPr/>
        </p:nvSpPr>
        <p:spPr>
          <a:xfrm>
            <a:off x="9004852" y="725556"/>
            <a:ext cx="2126059" cy="1610139"/>
          </a:xfrm>
          <a:prstGeom prst="cloudCallout">
            <a:avLst>
              <a:gd name="adj1" fmla="val -172300"/>
              <a:gd name="adj2" fmla="val 594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MLP-</a:t>
            </a:r>
            <a:r>
              <a:rPr lang="en-US" dirty="0" err="1"/>
              <a:t>conv</a:t>
            </a:r>
            <a:r>
              <a:rPr lang="en-US" dirty="0"/>
              <a:t> layer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17" y="5126002"/>
            <a:ext cx="3657600" cy="1285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56" y="5564152"/>
            <a:ext cx="22002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4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57" y="1760468"/>
            <a:ext cx="8612485" cy="33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536096"/>
            <a:ext cx="44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learnable parameter!</a:t>
            </a:r>
          </a:p>
          <a:p>
            <a:r>
              <a:rPr lang="en-US" dirty="0"/>
              <a:t>Can work with images of different resolution!</a:t>
            </a:r>
          </a:p>
        </p:txBody>
      </p:sp>
    </p:spTree>
    <p:extLst>
      <p:ext uri="{BB962C8B-B14F-4D97-AF65-F5344CB8AC3E}">
        <p14:creationId xmlns:p14="http://schemas.microsoft.com/office/powerpoint/2010/main" val="2542482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3" y="1769166"/>
            <a:ext cx="10456006" cy="31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5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821138"/>
            <a:ext cx="6667500" cy="2162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8209" y="4532243"/>
            <a:ext cx="526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good kernel size for DOG feature extraction?</a:t>
            </a:r>
          </a:p>
        </p:txBody>
      </p:sp>
    </p:spTree>
    <p:extLst>
      <p:ext uri="{BB962C8B-B14F-4D97-AF65-F5344CB8AC3E}">
        <p14:creationId xmlns:p14="http://schemas.microsoft.com/office/powerpoint/2010/main" val="195252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4" y="169794"/>
            <a:ext cx="6667500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6" y="2789960"/>
            <a:ext cx="6010689" cy="37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0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v1 (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7" y="1573280"/>
            <a:ext cx="11319626" cy="4107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213" y="5849653"/>
            <a:ext cx="1159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inception module, 22 layers, global average pooling at the end, 2 intermediate classifier to take care</a:t>
            </a:r>
          </a:p>
          <a:p>
            <a:r>
              <a:rPr lang="en-US" dirty="0"/>
              <a:t>Of the ‘dying out’ effect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2" y="5118712"/>
            <a:ext cx="56673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82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20975"/>
            <a:ext cx="10231300" cy="564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7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and exploding gradients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2234"/>
            <a:ext cx="10375624" cy="3976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5744196"/>
            <a:ext cx="32766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22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Filter </a:t>
            </a:r>
            <a:r>
              <a:rPr lang="en-US" dirty="0" err="1"/>
              <a:t>separability</a:t>
            </a:r>
            <a:r>
              <a:rPr lang="en-US" dirty="0"/>
              <a:t> and small filter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18" y="2790169"/>
            <a:ext cx="4295982" cy="3925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69" y="2768415"/>
            <a:ext cx="3333749" cy="39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44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bottleneck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4" y="1690688"/>
            <a:ext cx="5476875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870" y="3263259"/>
            <a:ext cx="4815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Wider network than deeper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Sudden reduction in depth causes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– Rep Bottleneck</a:t>
            </a:r>
          </a:p>
        </p:txBody>
      </p:sp>
    </p:spTree>
    <p:extLst>
      <p:ext uri="{BB962C8B-B14F-4D97-AF65-F5344CB8AC3E}">
        <p14:creationId xmlns:p14="http://schemas.microsoft.com/office/powerpoint/2010/main" val="1253433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528637"/>
            <a:ext cx="66675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08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v3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auxiliary classifiers do not contribute much except during the end of the training phase!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62338"/>
            <a:ext cx="7010400" cy="2714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0800" y="3389243"/>
            <a:ext cx="6881191" cy="2932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51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smoothing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870"/>
            <a:ext cx="7981950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6072188"/>
            <a:ext cx="5010150" cy="495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8574" y="5985670"/>
            <a:ext cx="5068956" cy="581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761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84" y="1779104"/>
            <a:ext cx="66675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4575" y="5416827"/>
            <a:ext cx="27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spatial dimensions!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Inception v4</a:t>
            </a:r>
          </a:p>
        </p:txBody>
      </p:sp>
    </p:spTree>
    <p:extLst>
      <p:ext uri="{BB962C8B-B14F-4D97-AF65-F5344CB8AC3E}">
        <p14:creationId xmlns:p14="http://schemas.microsoft.com/office/powerpoint/2010/main" val="1193177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“stem”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812649"/>
            <a:ext cx="61531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338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027906"/>
            <a:ext cx="66675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77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 in CNN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5" y="2023234"/>
            <a:ext cx="10004829" cy="34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7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Highway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7810"/>
            <a:ext cx="5334000" cy="218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5834"/>
            <a:ext cx="2124075" cy="45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4137" y="2264263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plain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4" y="3081129"/>
            <a:ext cx="5619750" cy="523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7194" y="3945834"/>
            <a:ext cx="2946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T: Transform gate</a:t>
            </a:r>
          </a:p>
          <a:p>
            <a:endParaRPr lang="en-US" dirty="0"/>
          </a:p>
          <a:p>
            <a:r>
              <a:rPr lang="en-US" dirty="0"/>
              <a:t>C: Carry gate, usually C = 1 - 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94" y="5313086"/>
            <a:ext cx="4810125" cy="942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21896" y="5068957"/>
            <a:ext cx="5131904" cy="1391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85" y="3968200"/>
            <a:ext cx="31432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60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tabular}{l|rrrr}&#10;&amp; $M = 0$ &amp; $M = 1$ &amp; $M = 3$ &amp; $M = 9$ \\ \hline &#10;$w_{ 0}^{\star}$ &amp;        0.19  &amp;       0.82  &amp;       0.31  &amp;       0.35 \\&#10;$w_{ 1}^{\star}$ &amp;    &amp;      -1.27  &amp;       7.99  &amp;     232.37 \\&#10;$w_{ 2}^{\star}$ &amp;    &amp;   &amp;     -25.43  &amp;   -5321.83 \\&#10;$w_{ 3}^{\star}$ &amp;    &amp;   &amp;      17.37  &amp;   48568.31 \\&#10;$w_{ 4}^{\star}$ &amp;    &amp;   &amp;   &amp; -231639.30 \\&#10;$w_{ 5}^{\star}$ &amp;    &amp;   &amp;   &amp;  640042.26 \\&#10;$w_{ 6}^{\star}$ &amp;    &amp;   &amp;   &amp; -1061800.52 \\&#10;$w_{ 7}^{\star}$ &amp;    &amp;   &amp;   &amp; 1042400.18 \\&#10;$w_{ 8}^{\star}$ &amp;    &amp;   &amp;   &amp; -557682.99 \\&#10;$w_{ 9}^{\star}$ &amp;    &amp;   &amp;   &amp;  125201.43 \\&#10;\end{tabula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11"/>
  <p:tag name="PICTUREFILESIZE" val="275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39969</TotalTime>
  <Words>1182</Words>
  <Application>Microsoft Office PowerPoint</Application>
  <PresentationFormat>Widescreen</PresentationFormat>
  <Paragraphs>311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Calibri Light</vt:lpstr>
      <vt:lpstr>Cambria Math</vt:lpstr>
      <vt:lpstr>Office Theme</vt:lpstr>
      <vt:lpstr>More on CNN</vt:lpstr>
      <vt:lpstr>PowerPoint Presentation</vt:lpstr>
      <vt:lpstr>PowerPoint Presentation</vt:lpstr>
      <vt:lpstr>PowerPoint Presentation</vt:lpstr>
      <vt:lpstr>PowerPoint Presentation</vt:lpstr>
      <vt:lpstr>Some insights</vt:lpstr>
      <vt:lpstr>Issues in CNN</vt:lpstr>
      <vt:lpstr>Saturation problem with activations</vt:lpstr>
      <vt:lpstr>Vanishing and exploding gradients</vt:lpstr>
      <vt:lpstr>PowerPoint Presentation</vt:lpstr>
      <vt:lpstr>Ways to deal with them</vt:lpstr>
      <vt:lpstr>Problems with standard initializations</vt:lpstr>
      <vt:lpstr>Initialization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pre-training</vt:lpstr>
      <vt:lpstr>PowerPoint Presentation</vt:lpstr>
      <vt:lpstr>Suggested reading</vt:lpstr>
      <vt:lpstr>Data normalization</vt:lpstr>
      <vt:lpstr>Batch gradient descent</vt:lpstr>
      <vt:lpstr>Stochastic gradient descent</vt:lpstr>
      <vt:lpstr>Mini-batch gradient descent</vt:lpstr>
      <vt:lpstr>The idea of dataset (covariate) shift</vt:lpstr>
      <vt:lpstr>PowerPoint Presentation</vt:lpstr>
      <vt:lpstr>What does each layer weight see?</vt:lpstr>
      <vt:lpstr>Batch-normalization</vt:lpstr>
      <vt:lpstr>PowerPoint Presentation</vt:lpstr>
      <vt:lpstr>How BN works</vt:lpstr>
      <vt:lpstr>PowerPoint Presentation</vt:lpstr>
      <vt:lpstr>PowerPoint Presentation</vt:lpstr>
      <vt:lpstr>Advantages of BN</vt:lpstr>
      <vt:lpstr>Speeds up training</vt:lpstr>
      <vt:lpstr>After standardization</vt:lpstr>
      <vt:lpstr>Where can the BN not be used?</vt:lpstr>
      <vt:lpstr>Layer normalization</vt:lpstr>
      <vt:lpstr>All together</vt:lpstr>
      <vt:lpstr>Comparison of different normalization (ECCV 18’)</vt:lpstr>
      <vt:lpstr>Suggested reading</vt:lpstr>
      <vt:lpstr>Model regularization</vt:lpstr>
      <vt:lpstr>Regularization ways</vt:lpstr>
      <vt:lpstr>Dropout regularization</vt:lpstr>
      <vt:lpstr>PowerPoint Presentation</vt:lpstr>
      <vt:lpstr>PowerPoint Presentation</vt:lpstr>
      <vt:lpstr>PowerPoint Presentation</vt:lpstr>
      <vt:lpstr>Dropout + L2 normalization</vt:lpstr>
      <vt:lpstr>PowerPoint Presentation</vt:lpstr>
      <vt:lpstr>DropConnect</vt:lpstr>
      <vt:lpstr>PowerPoint Presentation</vt:lpstr>
      <vt:lpstr>Dropblock</vt:lpstr>
      <vt:lpstr>Early stopping – avoid over-training</vt:lpstr>
      <vt:lpstr>Data augmentation</vt:lpstr>
      <vt:lpstr>Fancy PCA</vt:lpstr>
      <vt:lpstr>Suggested reading</vt:lpstr>
      <vt:lpstr>Some comparison</vt:lpstr>
      <vt:lpstr>Non-regularized version</vt:lpstr>
      <vt:lpstr>L2 regularization</vt:lpstr>
      <vt:lpstr>Dropout</vt:lpstr>
      <vt:lpstr>Some notes on the ReLU function</vt:lpstr>
      <vt:lpstr>Leaky, parametric, exponential ReLU</vt:lpstr>
      <vt:lpstr>Maxout activation</vt:lpstr>
      <vt:lpstr>PowerPoint Presentation</vt:lpstr>
      <vt:lpstr>PowerPoint Presentation</vt:lpstr>
      <vt:lpstr>Gradients everywhere!</vt:lpstr>
      <vt:lpstr>Stochastic pooling</vt:lpstr>
      <vt:lpstr>Popular CNN architecture</vt:lpstr>
      <vt:lpstr>AlexNet</vt:lpstr>
      <vt:lpstr>Highlights</vt:lpstr>
      <vt:lpstr>Zfnet</vt:lpstr>
      <vt:lpstr>Highlights</vt:lpstr>
      <vt:lpstr>VGGnet</vt:lpstr>
      <vt:lpstr>Network in network</vt:lpstr>
      <vt:lpstr>Network in network</vt:lpstr>
      <vt:lpstr>PowerPoint Presentation</vt:lpstr>
      <vt:lpstr>Inception architecture</vt:lpstr>
      <vt:lpstr>PowerPoint Presentation</vt:lpstr>
      <vt:lpstr>Inception v1 (Googlenet)</vt:lpstr>
      <vt:lpstr>PowerPoint Presentation</vt:lpstr>
      <vt:lpstr>Inception v2</vt:lpstr>
      <vt:lpstr>Representational bottleneck</vt:lpstr>
      <vt:lpstr>PowerPoint Presentation</vt:lpstr>
      <vt:lpstr>Inception v3</vt:lpstr>
      <vt:lpstr>Label smoothing</vt:lpstr>
      <vt:lpstr>Inception v4</vt:lpstr>
      <vt:lpstr>Simplify the “stem”</vt:lpstr>
      <vt:lpstr>PowerPoint Presentation</vt:lpstr>
      <vt:lpstr>Going deeper in CNN</vt:lpstr>
      <vt:lpstr>Highway network</vt:lpstr>
      <vt:lpstr>Residual networks</vt:lpstr>
      <vt:lpstr>PowerPoint Presentation</vt:lpstr>
      <vt:lpstr>PowerPoint Presentation</vt:lpstr>
      <vt:lpstr>Inception resnet</vt:lpstr>
      <vt:lpstr>Densely connected CNN</vt:lpstr>
      <vt:lpstr>ResNext</vt:lpstr>
      <vt:lpstr>Group convolution</vt:lpstr>
      <vt:lpstr>PowerPoint Presentation</vt:lpstr>
      <vt:lpstr>Stochastic depth</vt:lpstr>
      <vt:lpstr>Mobilenet</vt:lpstr>
      <vt:lpstr>PowerPoint Presentation</vt:lpstr>
      <vt:lpstr>Depthwise separable convolution</vt:lpstr>
      <vt:lpstr>Depthwise separable convolution – step1</vt:lpstr>
      <vt:lpstr>Depthwise separable convolution – step2</vt:lpstr>
      <vt:lpstr>PowerPoint Presentation</vt:lpstr>
      <vt:lpstr>MobileNet v2</vt:lpstr>
      <vt:lpstr>PowerPoint Presentation</vt:lpstr>
      <vt:lpstr>PowerPoint Presentation</vt:lpstr>
      <vt:lpstr>Efficientnet</vt:lpstr>
      <vt:lpstr>Visual attention</vt:lpstr>
      <vt:lpstr>CBAM – spectral spatial attention</vt:lpstr>
      <vt:lpstr>SE ResNet</vt:lpstr>
      <vt:lpstr>Idea of self-attention in CNN</vt:lpstr>
      <vt:lpstr>PowerPoint Presentation</vt:lpstr>
      <vt:lpstr>PowerPoint Presentation</vt:lpstr>
      <vt:lpstr>What’s wrong with deep CNN?</vt:lpstr>
      <vt:lpstr>Some design tricks</vt:lpstr>
      <vt:lpstr>3D CNN</vt:lpstr>
      <vt:lpstr>Must suggested reading</vt:lpstr>
      <vt:lpstr>Checking codebase</vt:lpstr>
      <vt:lpstr>Suggested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on CNN</dc:title>
  <dc:creator>user</dc:creator>
  <cp:lastModifiedBy>Admin</cp:lastModifiedBy>
  <cp:revision>100</cp:revision>
  <dcterms:created xsi:type="dcterms:W3CDTF">2019-08-14T23:13:23Z</dcterms:created>
  <dcterms:modified xsi:type="dcterms:W3CDTF">2024-02-09T13:01:01Z</dcterms:modified>
</cp:coreProperties>
</file>